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2" r:id="rId1"/>
  </p:sldMasterIdLst>
  <p:notesMasterIdLst>
    <p:notesMasterId r:id="rId26"/>
  </p:notesMasterIdLst>
  <p:sldIdLst>
    <p:sldId id="256" r:id="rId2"/>
    <p:sldId id="355" r:id="rId3"/>
    <p:sldId id="357" r:id="rId4"/>
    <p:sldId id="385" r:id="rId5"/>
    <p:sldId id="394" r:id="rId6"/>
    <p:sldId id="390" r:id="rId7"/>
    <p:sldId id="387" r:id="rId8"/>
    <p:sldId id="388" r:id="rId9"/>
    <p:sldId id="391" r:id="rId10"/>
    <p:sldId id="393" r:id="rId11"/>
    <p:sldId id="260" r:id="rId12"/>
    <p:sldId id="261" r:id="rId13"/>
    <p:sldId id="259" r:id="rId14"/>
    <p:sldId id="262" r:id="rId15"/>
    <p:sldId id="265" r:id="rId16"/>
    <p:sldId id="266" r:id="rId17"/>
    <p:sldId id="271" r:id="rId18"/>
    <p:sldId id="268" r:id="rId19"/>
    <p:sldId id="263" r:id="rId20"/>
    <p:sldId id="267" r:id="rId21"/>
    <p:sldId id="264" r:id="rId22"/>
    <p:sldId id="269" r:id="rId23"/>
    <p:sldId id="270" r:id="rId24"/>
    <p:sldId id="25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65A8D-A86E-40B0-A78D-EBE62CD31BF3}" type="datetimeFigureOut">
              <a:rPr lang="ko-KR" altLang="en-US" smtClean="0"/>
              <a:t>2024-01-15 (Mon)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454D6-1200-4757-A945-A6C3F2F88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53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LAPB </a:t>
            </a:r>
            <a:r>
              <a:rPr lang="ko-KR" altLang="en-US" dirty="0"/>
              <a:t>프로토콜에 대해 설명하겠습니다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09D9-452D-440B-B03F-1F8D2B5AD7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97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_PIN_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3200" b="1" baseline="0">
                <a:solidFill>
                  <a:srgbClr val="17375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/>
              <a:t>PPT TITLE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776000" y="4293096"/>
            <a:ext cx="8640000" cy="3600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2023.xx.xx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64659" y="57871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ko-KR" altLang="en-US">
                <a:solidFill>
                  <a:prstClr val="black"/>
                </a:solidFill>
              </a:rPr>
              <a:t>서경대학교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4" hasCustomPrompt="1"/>
          </p:nvPr>
        </p:nvSpPr>
        <p:spPr>
          <a:xfrm>
            <a:off x="1776000" y="5013096"/>
            <a:ext cx="8640000" cy="36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ko-KR" altLang="en-US"/>
              <a:t>작성자</a:t>
            </a:r>
            <a:r>
              <a:rPr lang="en-US" altLang="ko-KR"/>
              <a:t>(</a:t>
            </a:r>
            <a:r>
              <a:rPr lang="ko-KR" altLang="en-US"/>
              <a:t>이메일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 hasCustomPrompt="1"/>
          </p:nvPr>
        </p:nvSpPr>
        <p:spPr>
          <a:xfrm>
            <a:off x="1776000" y="4653096"/>
            <a:ext cx="8640000" cy="3600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r>
              <a:rPr lang="en-US" altLang="ko-KR" dirty="0"/>
              <a:t>Power Information Network LAB.</a:t>
            </a:r>
          </a:p>
        </p:txBody>
      </p:sp>
    </p:spTree>
    <p:extLst>
      <p:ext uri="{BB962C8B-B14F-4D97-AF65-F5344CB8AC3E}">
        <p14:creationId xmlns:p14="http://schemas.microsoft.com/office/powerpoint/2010/main" val="644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여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85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08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잘 안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95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(제목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noFill/>
        </p:spPr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1447800"/>
            <a:ext cx="10972800" cy="493004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9470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4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(비교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4"/>
            <a:ext cx="5386917" cy="639762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7" y="1535114"/>
            <a:ext cx="5389033" cy="639762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99470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42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(캡션 있는 콘텐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</p:spPr>
        <p:txBody>
          <a:bodyPr anchor="b"/>
          <a:lstStyle>
            <a:lvl1pPr algn="l">
              <a:lnSpc>
                <a:spcPct val="100000"/>
              </a:lnSpc>
              <a:defRPr sz="2400" b="1" baseline="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9470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(캡션 있는 그림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(제목 및 세로 텍스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99470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6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((Unused) 1_Title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051563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286" y="4678224"/>
            <a:ext cx="7862956" cy="945336"/>
          </a:xfrm>
          <a:effectLst>
            <a:outerShdw blurRad="12700" dist="12700" dir="5400000" algn="ctr" rotWithShape="0">
              <a:schemeClr val="tx1">
                <a:alpha val="50000"/>
              </a:schemeClr>
            </a:outerShdw>
          </a:effectLst>
        </p:spPr>
        <p:txBody>
          <a:bodyPr lIns="0" tIns="0" rIns="0" bIns="0" anchor="ctr" anchorCtr="0">
            <a:noAutofit/>
          </a:bodyPr>
          <a:lstStyle>
            <a:lvl1pPr algn="l">
              <a:lnSpc>
                <a:spcPts val="3840"/>
              </a:lnSpc>
              <a:defRPr lang="en-US" sz="4800" dirty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288" y="5715000"/>
            <a:ext cx="11410555" cy="739670"/>
          </a:xfrm>
        </p:spPr>
        <p:txBody>
          <a:bodyPr lIns="0" tIns="0" rIns="0" bIns="0" anchor="b">
            <a:noAutofit/>
          </a:bodyPr>
          <a:lstStyle>
            <a:lvl1pPr marL="411480" marR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>
                    <a:lumMod val="65000"/>
                  </a:schemeClr>
                </a:solidFill>
                <a:effectLst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411480" marR="0" lvl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3360" b="0" i="0" u="none" strike="noStrike" kern="1200" cap="none" spc="0" normalizeH="0" baseline="0" noProof="0">
                <a:ln>
                  <a:noFill/>
                </a:ln>
                <a:solidFill>
                  <a:srgbClr val="80808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클릭하여 마스터 부제목 스타일 편집</a:t>
            </a:r>
            <a:endParaRPr kumimoji="0" lang="en-US" sz="3360" b="0" i="0" u="none" strike="noStrike" kern="1200" cap="none" spc="0" normalizeH="0" baseline="0" noProof="0" dirty="0">
              <a:ln>
                <a:noFill/>
              </a:ln>
              <a:solidFill>
                <a:srgbClr val="80808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87" y="2606040"/>
            <a:ext cx="2692400" cy="17830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3052" y="2606041"/>
            <a:ext cx="1595120" cy="17647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2606041"/>
            <a:ext cx="1584960" cy="17647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763" y="2613661"/>
            <a:ext cx="1656080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9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PT 타이틀(서경 한글 로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3200" b="1" baseline="0">
                <a:solidFill>
                  <a:srgbClr val="17375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/>
              <a:t>PPT TITLE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293096"/>
            <a:ext cx="8534400" cy="36004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202x</a:t>
            </a:r>
            <a:r>
              <a:rPr lang="en-US" altLang="ko-KR" dirty="0"/>
              <a:t>.xx.xx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64659" y="57871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ko-KR" altLang="en-US">
                <a:solidFill>
                  <a:prstClr val="black"/>
                </a:solidFill>
              </a:rPr>
              <a:t>서경대학교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4" hasCustomPrompt="1"/>
          </p:nvPr>
        </p:nvSpPr>
        <p:spPr>
          <a:xfrm>
            <a:off x="1836075" y="5003774"/>
            <a:ext cx="8534400" cy="360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ko-KR" altLang="en-US"/>
              <a:t>작성자</a:t>
            </a:r>
            <a:r>
              <a:rPr lang="en-US" altLang="ko-KR"/>
              <a:t>(</a:t>
            </a:r>
            <a:r>
              <a:rPr lang="ko-KR" altLang="en-US"/>
              <a:t>이메일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1" y="4679056"/>
            <a:ext cx="8541674" cy="324718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r>
              <a:rPr lang="en-US" altLang="ko-KR"/>
              <a:t>Power Information Network LAB.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717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_PIN_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3200" b="1" baseline="0">
                <a:solidFill>
                  <a:srgbClr val="17375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/>
              <a:t>PPT TITLE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776000" y="4434413"/>
            <a:ext cx="8640000" cy="36004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2023.xx.xx.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64659" y="57871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ko-KR" altLang="en-US">
                <a:solidFill>
                  <a:prstClr val="black"/>
                </a:solidFill>
              </a:rPr>
              <a:t>서경대학교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4" hasCustomPrompt="1"/>
          </p:nvPr>
        </p:nvSpPr>
        <p:spPr>
          <a:xfrm>
            <a:off x="1776000" y="4794453"/>
            <a:ext cx="8640000" cy="360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ko-KR" altLang="en-US" dirty="0"/>
              <a:t>작성자 </a:t>
            </a:r>
            <a:r>
              <a:rPr lang="en-US" altLang="ko-KR" dirty="0"/>
              <a:t>(</a:t>
            </a:r>
            <a:r>
              <a:rPr lang="ko-KR" altLang="en-US" dirty="0"/>
              <a:t>이메일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82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9470" y="6549963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0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큰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435101"/>
            <a:ext cx="10972800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9470" y="6549963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93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_제목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8" y="2012309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3830" y="2397035"/>
            <a:ext cx="7242628" cy="1282492"/>
          </a:xfrm>
        </p:spPr>
        <p:txBody>
          <a:bodyPr anchor="b"/>
          <a:lstStyle>
            <a:lvl1pPr algn="l">
              <a:defRPr sz="48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2" y="4174821"/>
            <a:ext cx="10283372" cy="837277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1606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8" y="2012309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3830" y="2787754"/>
            <a:ext cx="7242628" cy="1282492"/>
          </a:xfrm>
        </p:spPr>
        <p:txBody>
          <a:bodyPr anchor="b"/>
          <a:lstStyle>
            <a:lvl1pPr algn="l">
              <a:defRPr sz="48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2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컨텐츠_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5101"/>
            <a:ext cx="5009804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9470" y="6549963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FF047B-5D16-5328-7EA8-657C8CEA26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5999" y="1435101"/>
            <a:ext cx="5009804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7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_컨텐츠_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435101"/>
            <a:ext cx="5009804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9470" y="6549963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661639-B420-F11C-E6DC-688451F1DB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095999" y="1435101"/>
            <a:ext cx="5009804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58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감사합니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3" y="2782669"/>
            <a:ext cx="11101249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indent="0" algn="ctr">
              <a:spcBef>
                <a:spcPct val="20000"/>
              </a:spcBef>
              <a:buSzPct val="100000"/>
              <a:buFontTx/>
              <a:buNone/>
              <a:defRPr sz="3600" b="1" baseline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500" b="1">
                <a:latin typeface="+mn-ea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300" b="1">
                <a:latin typeface="+mn-ea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300" b="1">
                <a:latin typeface="+mn-ea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300" b="1">
                <a:latin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ko-KR" altLang="en-US" sz="4000" noProof="0" dirty="0">
                <a:solidFill>
                  <a:schemeClr val="accent1">
                    <a:lumMod val="50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2008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35101"/>
            <a:ext cx="10972800" cy="4889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ko-KR" altLang="en-US" sz="4320" b="0" i="0" u="none" strike="noStrike" kern="1200" cap="none" spc="0" normalizeH="0" baseline="0" noProof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마스터 제목 스타일 편집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6503652"/>
            <a:ext cx="12204700" cy="361249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101600" y="6454056"/>
            <a:ext cx="4572000" cy="365125"/>
          </a:xfrm>
          <a:prstGeom prst="rect">
            <a:avLst/>
          </a:prstGeom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8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D9077D98-EF84-479F-B0A6-B3152D61A2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86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9" r:id="rId2"/>
    <p:sldLayoutId id="2147483774" r:id="rId3"/>
    <p:sldLayoutId id="2147483894" r:id="rId4"/>
    <p:sldLayoutId id="2147483775" r:id="rId5"/>
    <p:sldLayoutId id="2147483893" r:id="rId6"/>
    <p:sldLayoutId id="2147483900" r:id="rId7"/>
    <p:sldLayoutId id="2147483901" r:id="rId8"/>
    <p:sldLayoutId id="2147483779" r:id="rId9"/>
    <p:sldLayoutId id="2147483895" r:id="rId10"/>
    <p:sldLayoutId id="2147483896" r:id="rId11"/>
    <p:sldLayoutId id="2147483897" r:id="rId12"/>
    <p:sldLayoutId id="2147483778" r:id="rId13"/>
    <p:sldLayoutId id="2147483777" r:id="rId14"/>
    <p:sldLayoutId id="2147483780" r:id="rId15"/>
    <p:sldLayoutId id="2147483781" r:id="rId16"/>
    <p:sldLayoutId id="2147483782" r:id="rId17"/>
    <p:sldLayoutId id="2147483773" r:id="rId18"/>
    <p:sldLayoutId id="2147483902" r:id="rId1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548640" rtl="0" eaLnBrk="1" latinLnBrk="1" hangingPunct="1">
        <a:lnSpc>
          <a:spcPts val="4320"/>
        </a:lnSpc>
        <a:spcBef>
          <a:spcPct val="0"/>
        </a:spcBef>
        <a:buNone/>
        <a:defRPr sz="3840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50520" indent="-350520" algn="l" defTabSz="54864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1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1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1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50C54-77E8-4EA4-A410-80E099713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Understanding </a:t>
            </a:r>
            <a:r>
              <a:rPr lang="en-US" altLang="ko-KR" dirty="0"/>
              <a:t>SCL and Using SCL Navigator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D7AD5A-0C65-4AB6-B995-40BC21C69F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z="2200" dirty="0"/>
              <a:t>2023.08.02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FAFE72-BDB5-49BA-8B6A-66991A4FF6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76000" y="4794453"/>
            <a:ext cx="8640000" cy="742281"/>
          </a:xfrm>
        </p:spPr>
        <p:txBody>
          <a:bodyPr>
            <a:normAutofit/>
          </a:bodyPr>
          <a:lstStyle/>
          <a:p>
            <a:r>
              <a:rPr lang="en-US" altLang="ko-KR" dirty="0"/>
              <a:t>2019304024 </a:t>
            </a:r>
            <a:r>
              <a:rPr lang="ko-KR" altLang="en-US" dirty="0"/>
              <a:t>김진우</a:t>
            </a:r>
            <a:endParaRPr lang="en-US" altLang="ko-KR" dirty="0"/>
          </a:p>
          <a:p>
            <a:r>
              <a:rPr lang="en-US" altLang="ko-KR" dirty="0"/>
              <a:t>2021305022 </a:t>
            </a:r>
            <a:r>
              <a:rPr lang="ko-KR" altLang="en-US" dirty="0" err="1"/>
              <a:t>김호중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740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40C25-73A4-4DDF-9173-B9AFC53C0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4" y="274639"/>
            <a:ext cx="10972796" cy="944562"/>
          </a:xfrm>
        </p:spPr>
        <p:txBody>
          <a:bodyPr>
            <a:normAutofit/>
          </a:bodyPr>
          <a:lstStyle/>
          <a:p>
            <a:r>
              <a:rPr lang="en-US" altLang="ko-KR" dirty="0"/>
              <a:t>SCD</a:t>
            </a:r>
            <a:r>
              <a:rPr lang="ko-KR" altLang="en-US" dirty="0"/>
              <a:t>와 </a:t>
            </a:r>
            <a:r>
              <a:rPr lang="en-US" altLang="ko-KR" dirty="0"/>
              <a:t>CID</a:t>
            </a:r>
            <a:r>
              <a:rPr lang="ko-KR" altLang="en-US"/>
              <a:t>의 차이점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A8E58B-7F57-4A80-8FCA-650FC31D9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"/>
          <a:stretch/>
        </p:blipFill>
        <p:spPr>
          <a:xfrm>
            <a:off x="3048000" y="1328661"/>
            <a:ext cx="5243882" cy="1095528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AAE6D6E-AADB-4990-8562-F6AB86A9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33446"/>
            <a:ext cx="10972800" cy="3705429"/>
          </a:xfrm>
        </p:spPr>
        <p:txBody>
          <a:bodyPr>
            <a:normAutofit/>
          </a:bodyPr>
          <a:lstStyle/>
          <a:p>
            <a:r>
              <a:rPr lang="en-US" altLang="ko-KR" dirty="0"/>
              <a:t>SCD</a:t>
            </a:r>
            <a:r>
              <a:rPr lang="ko-KR" altLang="en-US" dirty="0"/>
              <a:t>는 변전소 전체에 대한 구성 정보 파일</a:t>
            </a:r>
            <a:endParaRPr lang="en-US" altLang="ko-KR" dirty="0"/>
          </a:p>
          <a:p>
            <a:r>
              <a:rPr lang="en-US" altLang="ko-KR" dirty="0"/>
              <a:t>CID</a:t>
            </a:r>
            <a:r>
              <a:rPr lang="ko-KR" altLang="en-US" dirty="0"/>
              <a:t>는 </a:t>
            </a:r>
            <a:r>
              <a:rPr lang="en-US" altLang="ko-KR" dirty="0"/>
              <a:t>IED</a:t>
            </a:r>
            <a:r>
              <a:rPr lang="ko-KR" altLang="en-US" dirty="0"/>
              <a:t>에 대한 구성 정보 파일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SCD</a:t>
            </a:r>
            <a:r>
              <a:rPr lang="ko-KR" altLang="en-US" dirty="0"/>
              <a:t>를 사용해서도 </a:t>
            </a:r>
            <a:r>
              <a:rPr lang="en-US" altLang="ko-KR" dirty="0"/>
              <a:t>61850</a:t>
            </a:r>
            <a:r>
              <a:rPr lang="ko-KR" altLang="en-US" dirty="0"/>
              <a:t>을 돌릴 수 있는 이유</a:t>
            </a:r>
            <a:endParaRPr lang="en-US" altLang="ko-KR" dirty="0"/>
          </a:p>
          <a:p>
            <a:pPr lvl="1"/>
            <a:r>
              <a:rPr lang="ko-KR" altLang="en-US" dirty="0"/>
              <a:t>이미 </a:t>
            </a:r>
            <a:r>
              <a:rPr lang="en-US" altLang="ko-KR" dirty="0"/>
              <a:t>SCD</a:t>
            </a:r>
            <a:r>
              <a:rPr lang="ko-KR" altLang="en-US" dirty="0"/>
              <a:t>를 생성하며 </a:t>
            </a:r>
            <a:r>
              <a:rPr lang="en-US" altLang="ko-KR" dirty="0"/>
              <a:t>IED</a:t>
            </a:r>
            <a:r>
              <a:rPr lang="ko-KR" altLang="en-US" dirty="0"/>
              <a:t>나 </a:t>
            </a:r>
            <a:r>
              <a:rPr lang="en-US" altLang="ko-KR" dirty="0"/>
              <a:t>LD</a:t>
            </a:r>
            <a:r>
              <a:rPr lang="ko-KR" altLang="en-US" dirty="0"/>
              <a:t>를 물리적 포인트에 매핑을 한 상태의 파일이기 때문</a:t>
            </a:r>
          </a:p>
        </p:txBody>
      </p:sp>
    </p:spTree>
    <p:extLst>
      <p:ext uri="{BB962C8B-B14F-4D97-AF65-F5344CB8AC3E}">
        <p14:creationId xmlns:p14="http://schemas.microsoft.com/office/powerpoint/2010/main" val="88784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C9DC4-BBEA-BA93-E511-D328DDDF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SCL Navigator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873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97273-6882-43F5-A4BD-43ECEB66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TMW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1199E-3CA5-43E3-A915-D61BC69C1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Triangle </a:t>
            </a:r>
            <a:r>
              <a:rPr lang="en-US" altLang="ko-KR" dirty="0" err="1"/>
              <a:t>MicroWorks</a:t>
            </a:r>
            <a:r>
              <a:rPr lang="en-US" altLang="ko-KR" dirty="0"/>
              <a:t>, Inc</a:t>
            </a:r>
          </a:p>
          <a:p>
            <a:r>
              <a:rPr lang="ko-KR" altLang="en-US" dirty="0"/>
              <a:t>표준 통신 프로토콜기반 솔루션을 제공</a:t>
            </a:r>
            <a:r>
              <a:rPr lang="en-US" altLang="ko-KR" dirty="0"/>
              <a:t>	</a:t>
            </a:r>
          </a:p>
          <a:p>
            <a:pPr lvl="1"/>
            <a:r>
              <a:rPr lang="en-US" altLang="ko-KR" dirty="0"/>
              <a:t>DNP3, IEC 61850, OPC, Modbus </a:t>
            </a:r>
            <a:r>
              <a:rPr lang="ko-KR" altLang="en-US" dirty="0"/>
              <a:t>등을 포함</a:t>
            </a:r>
            <a:endParaRPr lang="en-US" altLang="ko-KR" dirty="0"/>
          </a:p>
          <a:p>
            <a:pPr lvl="1"/>
            <a:r>
              <a:rPr lang="ko-KR" altLang="en-US" dirty="0"/>
              <a:t>통신 프로토콜 소프트웨어 라이브러리</a:t>
            </a:r>
            <a:r>
              <a:rPr lang="en-US" altLang="ko-KR" dirty="0"/>
              <a:t>, PC</a:t>
            </a:r>
            <a:r>
              <a:rPr lang="ko-KR" altLang="en-US" dirty="0"/>
              <a:t>기반 테스트 및 설정 도구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en-US" altLang="ko-KR" dirty="0"/>
              <a:t>Distributed Test Manager</a:t>
            </a:r>
          </a:p>
          <a:p>
            <a:pPr lvl="2"/>
            <a:r>
              <a:rPr lang="en-US" altLang="ko-KR" dirty="0"/>
              <a:t>SCL Navigator</a:t>
            </a:r>
          </a:p>
          <a:p>
            <a:pPr lvl="2"/>
            <a:r>
              <a:rPr lang="en-US" altLang="ko-KR" dirty="0"/>
              <a:t>SCL Verify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C71FC-8227-4529-804A-61289E46E4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026" name="Picture 2" descr="Triangle MicroWorks Home">
            <a:extLst>
              <a:ext uri="{FF2B5EF4-FFF2-40B4-BE49-F238E27FC236}">
                <a16:creationId xmlns:a16="http://schemas.microsoft.com/office/drawing/2014/main" id="{16AD4A8D-6189-4B68-ACA1-8D7F0245A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107" y="5584839"/>
            <a:ext cx="2927233" cy="61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64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54F1AF-2F62-4052-BE12-10F476A1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SCL Navigator Use Cases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2BB14-EFDE-8962-41A8-22F064EFB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3BF727-F84F-490A-A1AE-D777D9B1E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Visualize, Verify &amp; Repair SCL Files</a:t>
            </a:r>
            <a:endParaRPr lang="ko-KR" altLang="en-US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ECF765AA-A6D3-43C1-B39C-123914BD8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9"/>
          <a:stretch/>
        </p:blipFill>
        <p:spPr>
          <a:xfrm>
            <a:off x="2568206" y="2239861"/>
            <a:ext cx="7055588" cy="39434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13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4893-E719-4457-9195-366232007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(1/4)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66599-142B-45FC-A840-A563E362D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Open 61850 SCL File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DFC18-F8A4-4326-9662-EE71A22317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3B4F3D-2EE6-4C9B-8F0E-58351A677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308" y="2080801"/>
            <a:ext cx="797538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516F78-3908-430F-863C-9406BC6CC739}"/>
              </a:ext>
            </a:extLst>
          </p:cNvPr>
          <p:cNvSpPr/>
          <p:nvPr/>
        </p:nvSpPr>
        <p:spPr>
          <a:xfrm>
            <a:off x="2108307" y="2369820"/>
            <a:ext cx="1046373" cy="160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411E23-653A-4E5E-A1ED-80929AA38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547" y="3305262"/>
            <a:ext cx="5494146" cy="30955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BDB595-8347-4449-A2AE-04F9063E742B}"/>
              </a:ext>
            </a:extLst>
          </p:cNvPr>
          <p:cNvSpPr/>
          <p:nvPr/>
        </p:nvSpPr>
        <p:spPr>
          <a:xfrm>
            <a:off x="5558262" y="4189095"/>
            <a:ext cx="934614" cy="160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3245BC8-5B52-445C-9CBF-D02124BA1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307" y="2080801"/>
            <a:ext cx="797538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758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4893-E719-4457-9195-366232007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(2/4)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66599-142B-45FC-A840-A563E362D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Navigate using Collapse/Expand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DFC18-F8A4-4326-9662-EE71A22317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CAB2B-DE74-4138-BD38-3F0501EAF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307" y="2080801"/>
            <a:ext cx="797538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79E591-30B4-40B4-90A8-CBF34C2724A5}"/>
              </a:ext>
            </a:extLst>
          </p:cNvPr>
          <p:cNvSpPr/>
          <p:nvPr/>
        </p:nvSpPr>
        <p:spPr>
          <a:xfrm>
            <a:off x="3460857" y="3837941"/>
            <a:ext cx="1187343" cy="130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949FD-5C63-4074-A258-9B4AFCB47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06" y="2080801"/>
            <a:ext cx="797538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48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4893-E719-4457-9195-366232007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(3/4)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66599-142B-45FC-A840-A563E362D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Visualize SCL using “Model View”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DFC18-F8A4-4326-9662-EE71A22317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99DFC2-008D-4898-8E71-503972019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307" y="2080801"/>
            <a:ext cx="797538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693B9-B990-42B5-99D3-66C91505D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07" y="2080801"/>
            <a:ext cx="797538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0C8ABB-5F77-4F1A-AE78-F23DEC96907C}"/>
              </a:ext>
            </a:extLst>
          </p:cNvPr>
          <p:cNvSpPr/>
          <p:nvPr/>
        </p:nvSpPr>
        <p:spPr>
          <a:xfrm>
            <a:off x="3427521" y="3446145"/>
            <a:ext cx="968268" cy="4257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784EA-0841-451E-8739-CC0E9A6F1E9C}"/>
              </a:ext>
            </a:extLst>
          </p:cNvPr>
          <p:cNvSpPr/>
          <p:nvPr/>
        </p:nvSpPr>
        <p:spPr>
          <a:xfrm>
            <a:off x="7389921" y="3354705"/>
            <a:ext cx="519639" cy="4257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C419DD-8232-4863-B8D9-FE7DC1D13FB1}"/>
              </a:ext>
            </a:extLst>
          </p:cNvPr>
          <p:cNvSpPr/>
          <p:nvPr/>
        </p:nvSpPr>
        <p:spPr>
          <a:xfrm>
            <a:off x="8372901" y="2546984"/>
            <a:ext cx="527259" cy="455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82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4893-E719-4457-9195-366232007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(4/4)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66599-142B-45FC-A840-A563E362D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Additional function “Model Compare”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DFC18-F8A4-4326-9662-EE71A22317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FE4D4E-B305-4EF2-B797-A6DB0BAB7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32" y="2992852"/>
            <a:ext cx="6344535" cy="24958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B9BCDD5-CA83-40BF-B100-64D5E90B9B76}"/>
              </a:ext>
            </a:extLst>
          </p:cNvPr>
          <p:cNvSpPr/>
          <p:nvPr/>
        </p:nvSpPr>
        <p:spPr>
          <a:xfrm>
            <a:off x="3524340" y="3639782"/>
            <a:ext cx="2435396" cy="856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CC2790-D5D3-42DA-BA67-FA7B7793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07" y="2080801"/>
            <a:ext cx="797538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3BC1638-1850-4538-9831-39232D94C34C}"/>
              </a:ext>
            </a:extLst>
          </p:cNvPr>
          <p:cNvSpPr/>
          <p:nvPr/>
        </p:nvSpPr>
        <p:spPr>
          <a:xfrm>
            <a:off x="5592076" y="3313653"/>
            <a:ext cx="4391020" cy="293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644F29-D5CE-4559-A5D0-9F8A8205B35A}"/>
              </a:ext>
            </a:extLst>
          </p:cNvPr>
          <p:cNvSpPr/>
          <p:nvPr/>
        </p:nvSpPr>
        <p:spPr>
          <a:xfrm>
            <a:off x="3611671" y="2277745"/>
            <a:ext cx="515829" cy="179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2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5358-8386-477E-8437-FD982DEF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Verify (1/3)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EB27-9CC0-444F-8649-C08E20E22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SCL Verify</a:t>
            </a:r>
          </a:p>
          <a:p>
            <a:pPr lvl="1"/>
            <a:r>
              <a:rPr lang="en-US" altLang="ko-KR" dirty="0"/>
              <a:t>SCL verify identifies missing parameters and non-compliant SCL. </a:t>
            </a:r>
          </a:p>
          <a:p>
            <a:pPr lvl="1"/>
            <a:r>
              <a:rPr lang="en-US" altLang="ko-KR" dirty="0"/>
              <a:t>The tool also checks the data model against the standard</a:t>
            </a:r>
            <a:br>
              <a:rPr lang="en-US" altLang="ko-KR" dirty="0"/>
            </a:br>
            <a:r>
              <a:rPr lang="en-US" altLang="ko-KR" dirty="0"/>
              <a:t>and verifies that data type template references can be resolved.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RiseClipse</a:t>
            </a:r>
            <a:r>
              <a:rPr lang="en-US" altLang="ko-KR" dirty="0"/>
              <a:t> Verify</a:t>
            </a:r>
          </a:p>
          <a:p>
            <a:pPr lvl="1"/>
            <a:r>
              <a:rPr lang="en-US" altLang="ko-KR" dirty="0"/>
              <a:t>Based on rules developed by the Rise </a:t>
            </a:r>
            <a:r>
              <a:rPr lang="en-US" altLang="ko-KR" dirty="0" err="1"/>
              <a:t>Clipse</a:t>
            </a:r>
            <a:r>
              <a:rPr lang="en-US" altLang="ko-KR" dirty="0"/>
              <a:t> initiative using *OCL.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1A72-7217-4CDD-8525-CC13093BF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22942-6CBA-4353-BF57-66C021A7A693}"/>
              </a:ext>
            </a:extLst>
          </p:cNvPr>
          <p:cNvSpPr txBox="1"/>
          <p:nvPr/>
        </p:nvSpPr>
        <p:spPr>
          <a:xfrm>
            <a:off x="8724551" y="6136569"/>
            <a:ext cx="346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*OCL : Object Constraint Language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18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C68B30A-5EC8-4F16-A509-BCE9C7DE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307" y="2080801"/>
            <a:ext cx="797538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FEB4CE-EEC6-4E4D-8E10-0315B7BC4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Verify (2/3)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64F0F-8107-49BC-A759-5721534AD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Verify SCL using “Run SCL Verify”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45443-4CB4-4E8A-8BB5-16D6A0D93D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29C8DF-7C28-4EF8-AC88-35DDC3F8A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07" y="2080801"/>
            <a:ext cx="797538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C0EB4A-86BA-4E0D-8920-5BBD2325BEDB}"/>
              </a:ext>
            </a:extLst>
          </p:cNvPr>
          <p:cNvSpPr/>
          <p:nvPr/>
        </p:nvSpPr>
        <p:spPr>
          <a:xfrm>
            <a:off x="4090461" y="2280285"/>
            <a:ext cx="527259" cy="1885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BAB9D1-92A4-4AD5-96BB-9796C507F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306" y="2080801"/>
            <a:ext cx="797538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245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</a:p>
        </p:txBody>
      </p:sp>
    </p:spTree>
    <p:extLst>
      <p:ext uri="{BB962C8B-B14F-4D97-AF65-F5344CB8AC3E}">
        <p14:creationId xmlns:p14="http://schemas.microsoft.com/office/powerpoint/2010/main" val="90940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C68B30A-5EC8-4F16-A509-BCE9C7DE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307" y="2080801"/>
            <a:ext cx="797538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FEB4CE-EEC6-4E4D-8E10-0315B7BC4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Verify (3/3)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64F0F-8107-49BC-A759-5721534AD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Verify SCL using “Run </a:t>
            </a:r>
            <a:r>
              <a:rPr lang="en-US" altLang="ko-KR" dirty="0" err="1"/>
              <a:t>RiseClipse</a:t>
            </a:r>
            <a:r>
              <a:rPr lang="en-US" altLang="ko-KR" dirty="0"/>
              <a:t> Verify”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45443-4CB4-4E8A-8BB5-16D6A0D93D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14C2A8-6D43-473A-9BA0-DC9BF716A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07" y="2080801"/>
            <a:ext cx="797538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89EBEC3-0911-415E-BF6C-E87CF20D0312}"/>
              </a:ext>
            </a:extLst>
          </p:cNvPr>
          <p:cNvSpPr/>
          <p:nvPr/>
        </p:nvSpPr>
        <p:spPr>
          <a:xfrm>
            <a:off x="4565759" y="2293620"/>
            <a:ext cx="639654" cy="163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8386D3-C7F4-40B2-9E8F-BCDCAF055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306" y="2080801"/>
            <a:ext cx="797538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566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F7F8D-2E28-458F-8AD3-8EAD7DD9F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&amp; Repair (1/3)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8F7F9-FD28-4CEB-A9FB-2BB85DD39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Create an SCL file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55CD6-969D-4577-AC88-49DA6CCAC8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6D76F-AA9C-444B-9A08-A49337371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307" y="2080801"/>
            <a:ext cx="797538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A4073E-C48F-4755-815B-3EDC2739A82C}"/>
              </a:ext>
            </a:extLst>
          </p:cNvPr>
          <p:cNvSpPr/>
          <p:nvPr/>
        </p:nvSpPr>
        <p:spPr>
          <a:xfrm>
            <a:off x="3129070" y="2372995"/>
            <a:ext cx="1176229" cy="1479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1DA706-DB97-4551-AACB-168E7B3D6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9" t="759" r="1499" b="2375"/>
          <a:stretch/>
        </p:blipFill>
        <p:spPr>
          <a:xfrm>
            <a:off x="4695037" y="3003259"/>
            <a:ext cx="2801923" cy="2768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120C59A-427F-4553-AD0B-3170D6261EDE}"/>
              </a:ext>
            </a:extLst>
          </p:cNvPr>
          <p:cNvSpPr/>
          <p:nvPr/>
        </p:nvSpPr>
        <p:spPr>
          <a:xfrm>
            <a:off x="4695037" y="3517751"/>
            <a:ext cx="2801922" cy="1097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086E91-A0AE-40D5-8802-56C25951F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307" y="2080801"/>
            <a:ext cx="797538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715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F7F8D-2E28-458F-8AD3-8EAD7DD9F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&amp; Repair (2/3)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8F7F9-FD28-4CEB-A9FB-2BB85DD39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Create Logical Node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55CD6-969D-4577-AC88-49DA6CCAC8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9E085-A267-408C-BA44-C987349D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307" y="2080801"/>
            <a:ext cx="797538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A442E1D-1BC3-4342-BDC1-AF9AAEFE7B7B}"/>
              </a:ext>
            </a:extLst>
          </p:cNvPr>
          <p:cNvGrpSpPr/>
          <p:nvPr/>
        </p:nvGrpSpPr>
        <p:grpSpPr>
          <a:xfrm>
            <a:off x="2108306" y="2941321"/>
            <a:ext cx="1366414" cy="1493519"/>
            <a:chOff x="2108306" y="2941321"/>
            <a:chExt cx="1366414" cy="149351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2D25EE-2E1C-4E8A-88EC-3263505EC276}"/>
                </a:ext>
              </a:extLst>
            </p:cNvPr>
            <p:cNvSpPr/>
            <p:nvPr/>
          </p:nvSpPr>
          <p:spPr>
            <a:xfrm>
              <a:off x="2108306" y="4185285"/>
              <a:ext cx="977793" cy="2495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A70ACB0-3D6A-4B6B-BBBF-6ADA65905BB8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2597203" y="2941321"/>
              <a:ext cx="877517" cy="124396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D4CA51-D772-47FD-AB4D-160B3BC80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99" y="2921141"/>
            <a:ext cx="3839999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EEE6624-1E20-4D6B-B23B-FCFC87BC6813}"/>
              </a:ext>
            </a:extLst>
          </p:cNvPr>
          <p:cNvSpPr/>
          <p:nvPr/>
        </p:nvSpPr>
        <p:spPr>
          <a:xfrm>
            <a:off x="4175998" y="3350419"/>
            <a:ext cx="1558051" cy="6405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0228B5-F8EA-4AD6-AA5B-CEE4B06BF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998" y="2921141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24457E-F15F-4849-94BF-548D2F946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305" y="2080801"/>
            <a:ext cx="797538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A396489-2056-426D-ACEC-95C66FE6D577}"/>
              </a:ext>
            </a:extLst>
          </p:cNvPr>
          <p:cNvSpPr/>
          <p:nvPr/>
        </p:nvSpPr>
        <p:spPr>
          <a:xfrm>
            <a:off x="4275245" y="3522345"/>
            <a:ext cx="2039829" cy="154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5C567E-EC86-4AFA-B4DC-C37177EA1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8303" y="2080801"/>
            <a:ext cx="7975384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B8AEB9D-DE26-440A-BF3C-F8CBC954739B}"/>
              </a:ext>
            </a:extLst>
          </p:cNvPr>
          <p:cNvSpPr/>
          <p:nvPr/>
        </p:nvSpPr>
        <p:spPr>
          <a:xfrm>
            <a:off x="4799120" y="4341495"/>
            <a:ext cx="1157179" cy="1225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1F58E54-BD3F-443C-90D8-ED03B729D4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8303" y="2080801"/>
            <a:ext cx="7975384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7838287-0438-4B62-BF0D-881E4ACF6F52}"/>
              </a:ext>
            </a:extLst>
          </p:cNvPr>
          <p:cNvSpPr/>
          <p:nvPr/>
        </p:nvSpPr>
        <p:spPr>
          <a:xfrm>
            <a:off x="4275243" y="3563302"/>
            <a:ext cx="845397" cy="1115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61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F7F8D-2E28-458F-8AD3-8EAD7DD9F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&amp; Repair (3/3)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8F7F9-FD28-4CEB-A9FB-2BB85DD39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Edit(or Repair) values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55CD6-969D-4577-AC88-49DA6CCAC8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84BC16-A6F5-4ADA-81E5-19DF3098F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8307" y="2080801"/>
            <a:ext cx="7975384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ED3DBA-46BE-4E5C-84BE-68F973CA2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8307" y="2080801"/>
            <a:ext cx="7975384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024F09E-8609-4FE7-ABC1-B3B1D8257227}"/>
              </a:ext>
            </a:extLst>
          </p:cNvPr>
          <p:cNvSpPr/>
          <p:nvPr/>
        </p:nvSpPr>
        <p:spPr>
          <a:xfrm>
            <a:off x="4265721" y="3536950"/>
            <a:ext cx="960329" cy="698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5FA531-727C-4991-8040-5AB608429C96}"/>
              </a:ext>
            </a:extLst>
          </p:cNvPr>
          <p:cNvSpPr/>
          <p:nvPr/>
        </p:nvSpPr>
        <p:spPr>
          <a:xfrm>
            <a:off x="7827964" y="2549366"/>
            <a:ext cx="579436" cy="581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76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67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130CD-2324-4EE9-9C9A-AD18829E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4" y="274639"/>
            <a:ext cx="10740701" cy="944562"/>
          </a:xfrm>
        </p:spPr>
        <p:txBody>
          <a:bodyPr>
            <a:normAutofit/>
          </a:bodyPr>
          <a:lstStyle/>
          <a:p>
            <a:r>
              <a:rPr lang="en-US" altLang="ko-KR" dirty="0"/>
              <a:t>SCL (Substation Configuration Language)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09BD4B-6227-4AA7-9F9B-4F228ACE6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변전소의 </a:t>
            </a:r>
            <a:r>
              <a:rPr lang="en-US" altLang="ko-KR" dirty="0"/>
              <a:t>IED </a:t>
            </a:r>
            <a:r>
              <a:rPr lang="ko-KR" altLang="en-US" dirty="0"/>
              <a:t>구성 및 매개변수</a:t>
            </a:r>
            <a:r>
              <a:rPr lang="en-US" altLang="ko-KR" dirty="0"/>
              <a:t>, </a:t>
            </a:r>
            <a:r>
              <a:rPr lang="ko-KR" altLang="en-US" dirty="0"/>
              <a:t>통신 시스템 구성 간의 관계를 정의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IED</a:t>
            </a:r>
            <a:r>
              <a:rPr lang="ko-KR" altLang="en-US" dirty="0"/>
              <a:t>를 </a:t>
            </a:r>
            <a:r>
              <a:rPr lang="en-US" altLang="ko-KR" dirty="0"/>
              <a:t>Configure</a:t>
            </a:r>
            <a:r>
              <a:rPr lang="ko-KR" altLang="en-US" dirty="0"/>
              <a:t>하는 도구와 시스템을 </a:t>
            </a:r>
            <a:r>
              <a:rPr lang="en-US" altLang="ko-KR" dirty="0"/>
              <a:t>Configure</a:t>
            </a:r>
            <a:r>
              <a:rPr lang="ko-KR" altLang="en-US" dirty="0"/>
              <a:t>하는 도구 간의 소통 구성</a:t>
            </a:r>
            <a:endParaRPr lang="en-US" altLang="ko-KR" dirty="0"/>
          </a:p>
          <a:p>
            <a:pPr lvl="1"/>
            <a:r>
              <a:rPr lang="ko-KR" altLang="en-US" dirty="0"/>
              <a:t>호환 가능한 방식의 </a:t>
            </a:r>
            <a:r>
              <a:rPr lang="ko-KR" altLang="en-US" dirty="0" err="1"/>
              <a:t>상호운용적인</a:t>
            </a:r>
            <a:r>
              <a:rPr lang="ko-KR" altLang="en-US" dirty="0"/>
              <a:t> 정보 교환을 위함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Configure</a:t>
            </a:r>
            <a:r>
              <a:rPr lang="ko-KR" altLang="en-US" dirty="0"/>
              <a:t> 언어는 </a:t>
            </a:r>
            <a:r>
              <a:rPr lang="en-US" altLang="ko-KR" dirty="0"/>
              <a:t>XML</a:t>
            </a:r>
            <a:r>
              <a:rPr lang="ko-KR" altLang="en-US" dirty="0"/>
              <a:t>에 기반하여 작성</a:t>
            </a:r>
          </a:p>
        </p:txBody>
      </p:sp>
    </p:spTree>
    <p:extLst>
      <p:ext uri="{BB962C8B-B14F-4D97-AF65-F5344CB8AC3E}">
        <p14:creationId xmlns:p14="http://schemas.microsoft.com/office/powerpoint/2010/main" val="28892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40C25-73A4-4DDF-9173-B9AFC53C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의 파일 종류</a:t>
            </a: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0F1EB387-A1AB-46CA-9082-6FE30545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2821"/>
            <a:ext cx="10972800" cy="5148261"/>
          </a:xfrm>
        </p:spPr>
        <p:txBody>
          <a:bodyPr>
            <a:normAutofit/>
          </a:bodyPr>
          <a:lstStyle/>
          <a:p>
            <a:r>
              <a:rPr lang="en-US" altLang="ko-KR" dirty="0"/>
              <a:t>ICD - IED Capability Description</a:t>
            </a:r>
          </a:p>
          <a:p>
            <a:endParaRPr lang="en-US" altLang="ko-KR" dirty="0"/>
          </a:p>
          <a:p>
            <a:r>
              <a:rPr lang="en-US" altLang="ko-KR" dirty="0"/>
              <a:t>SSD – System Specification Description</a:t>
            </a:r>
          </a:p>
          <a:p>
            <a:endParaRPr lang="en-US" altLang="ko-KR" dirty="0"/>
          </a:p>
          <a:p>
            <a:r>
              <a:rPr lang="en-US" altLang="ko-KR" dirty="0"/>
              <a:t>SCD - Substation Configuration Description</a:t>
            </a:r>
          </a:p>
          <a:p>
            <a:endParaRPr lang="en-US" altLang="ko-KR" dirty="0"/>
          </a:p>
          <a:p>
            <a:r>
              <a:rPr lang="en-US" altLang="ko-KR" dirty="0"/>
              <a:t>CID - Configured IED Description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0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40C25-73A4-4DDF-9173-B9AFC53C0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4" y="274639"/>
            <a:ext cx="10972796" cy="944562"/>
          </a:xfrm>
        </p:spPr>
        <p:txBody>
          <a:bodyPr>
            <a:normAutofit/>
          </a:bodyPr>
          <a:lstStyle/>
          <a:p>
            <a:r>
              <a:rPr lang="en-US" altLang="ko-KR" dirty="0"/>
              <a:t>Configuration Process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45E0B3-7569-4768-BE6C-F0F48F0BE1EF}"/>
              </a:ext>
            </a:extLst>
          </p:cNvPr>
          <p:cNvGrpSpPr/>
          <p:nvPr/>
        </p:nvGrpSpPr>
        <p:grpSpPr>
          <a:xfrm>
            <a:off x="847685" y="2879165"/>
            <a:ext cx="10427975" cy="1200339"/>
            <a:chOff x="847685" y="2828831"/>
            <a:chExt cx="10427975" cy="12003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0FC4EB-F34D-4992-8544-AE083942384F}"/>
                </a:ext>
              </a:extLst>
            </p:cNvPr>
            <p:cNvSpPr txBox="1"/>
            <p:nvPr/>
          </p:nvSpPr>
          <p:spPr>
            <a:xfrm>
              <a:off x="847685" y="3013501"/>
              <a:ext cx="1611211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Substation</a:t>
              </a:r>
            </a:p>
            <a:p>
              <a:pPr algn="ctr"/>
              <a:r>
                <a:rPr lang="en-US" altLang="ko-KR" sz="2400" dirty="0"/>
                <a:t>Design Tool</a:t>
              </a:r>
              <a:endParaRPr lang="ko-KR" altLang="en-US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15019F-97B4-4631-A38C-374AD3FFA565}"/>
                </a:ext>
              </a:extLst>
            </p:cNvPr>
            <p:cNvSpPr txBox="1"/>
            <p:nvPr/>
          </p:nvSpPr>
          <p:spPr>
            <a:xfrm>
              <a:off x="3887850" y="2828831"/>
              <a:ext cx="1884106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Substation</a:t>
              </a:r>
            </a:p>
            <a:p>
              <a:pPr algn="ctr"/>
              <a:r>
                <a:rPr lang="en-US" altLang="ko-KR" sz="2400" dirty="0"/>
                <a:t>Configuration</a:t>
              </a:r>
            </a:p>
            <a:p>
              <a:pPr algn="ctr"/>
              <a:r>
                <a:rPr lang="en-US" altLang="ko-KR" sz="2400" dirty="0"/>
                <a:t>Tool</a:t>
              </a:r>
              <a:endParaRPr lang="ko-KR" altLang="en-US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A06CC-56DE-4370-83A4-7050EC814247}"/>
                </a:ext>
              </a:extLst>
            </p:cNvPr>
            <p:cNvSpPr txBox="1"/>
            <p:nvPr/>
          </p:nvSpPr>
          <p:spPr>
            <a:xfrm>
              <a:off x="7362098" y="2828833"/>
              <a:ext cx="1884107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IED</a:t>
              </a:r>
            </a:p>
            <a:p>
              <a:pPr algn="ctr"/>
              <a:r>
                <a:rPr lang="en-US" altLang="ko-KR" sz="2400" dirty="0"/>
                <a:t>Configuration</a:t>
              </a:r>
            </a:p>
            <a:p>
              <a:pPr algn="ctr"/>
              <a:r>
                <a:rPr lang="en-US" altLang="ko-KR" sz="2400" dirty="0"/>
                <a:t>Tool</a:t>
              </a:r>
              <a:endParaRPr lang="ko-KR" altLang="en-US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433778-C3BF-4661-AE2E-C49CF06CBFE7}"/>
                </a:ext>
              </a:extLst>
            </p:cNvPr>
            <p:cNvSpPr txBox="1"/>
            <p:nvPr/>
          </p:nvSpPr>
          <p:spPr>
            <a:xfrm>
              <a:off x="10674213" y="3198164"/>
              <a:ext cx="60144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IED</a:t>
              </a:r>
              <a:endParaRPr lang="ko-KR" altLang="en-US" sz="2400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9E5A1C2-99FA-4D6D-A94E-FCC5DEE8DDAC}"/>
                </a:ext>
              </a:extLst>
            </p:cNvPr>
            <p:cNvSpPr/>
            <p:nvPr/>
          </p:nvSpPr>
          <p:spPr>
            <a:xfrm>
              <a:off x="2904934" y="3253873"/>
              <a:ext cx="536877" cy="35024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SSD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E4D804E-2A23-43E7-8EB9-E6DC1606E240}"/>
                </a:ext>
              </a:extLst>
            </p:cNvPr>
            <p:cNvSpPr/>
            <p:nvPr/>
          </p:nvSpPr>
          <p:spPr>
            <a:xfrm>
              <a:off x="6298588" y="2828831"/>
              <a:ext cx="536877" cy="35024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ICD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29847E4-1F7F-44C1-96D3-A2648514CE88}"/>
                </a:ext>
              </a:extLst>
            </p:cNvPr>
            <p:cNvSpPr/>
            <p:nvPr/>
          </p:nvSpPr>
          <p:spPr>
            <a:xfrm>
              <a:off x="6294864" y="3678926"/>
              <a:ext cx="544325" cy="35024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SCD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35789CE-169D-4434-863B-FA1E86F064CB}"/>
                </a:ext>
              </a:extLst>
            </p:cNvPr>
            <p:cNvSpPr/>
            <p:nvPr/>
          </p:nvSpPr>
          <p:spPr>
            <a:xfrm>
              <a:off x="9687576" y="3253873"/>
              <a:ext cx="536877" cy="35024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CID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1EB918F3-E1AC-4EC7-BB22-78ED5D815B36}"/>
                </a:ext>
              </a:extLst>
            </p:cNvPr>
            <p:cNvSpPr/>
            <p:nvPr/>
          </p:nvSpPr>
          <p:spPr>
            <a:xfrm>
              <a:off x="2516697" y="3299489"/>
              <a:ext cx="363070" cy="259012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4EAB53FF-E426-4ADE-A541-A6DC9E41851D}"/>
                </a:ext>
              </a:extLst>
            </p:cNvPr>
            <p:cNvSpPr/>
            <p:nvPr/>
          </p:nvSpPr>
          <p:spPr>
            <a:xfrm>
              <a:off x="3477784" y="3299489"/>
              <a:ext cx="363070" cy="259012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F4AFAB4F-1E94-4232-8513-D1DB8538A8F0}"/>
                </a:ext>
              </a:extLst>
            </p:cNvPr>
            <p:cNvSpPr/>
            <p:nvPr/>
          </p:nvSpPr>
          <p:spPr>
            <a:xfrm>
              <a:off x="6928892" y="3724542"/>
              <a:ext cx="363070" cy="259012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80DC4C2E-3ED9-469D-BC44-1FE0731F7CFA}"/>
                </a:ext>
              </a:extLst>
            </p:cNvPr>
            <p:cNvSpPr/>
            <p:nvPr/>
          </p:nvSpPr>
          <p:spPr>
            <a:xfrm>
              <a:off x="5842091" y="3724542"/>
              <a:ext cx="363070" cy="259012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D75E84FE-9F38-4098-88CF-DC983E1221B5}"/>
                </a:ext>
              </a:extLst>
            </p:cNvPr>
            <p:cNvSpPr/>
            <p:nvPr/>
          </p:nvSpPr>
          <p:spPr>
            <a:xfrm>
              <a:off x="9288150" y="3307708"/>
              <a:ext cx="363070" cy="259012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CD12AFF3-EE80-40CA-8ABD-E9790FABED15}"/>
                </a:ext>
              </a:extLst>
            </p:cNvPr>
            <p:cNvSpPr/>
            <p:nvPr/>
          </p:nvSpPr>
          <p:spPr>
            <a:xfrm>
              <a:off x="10267798" y="3299489"/>
              <a:ext cx="363070" cy="259012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598DCABD-C8C3-410F-9DDB-D90EADD1AA0A}"/>
                </a:ext>
              </a:extLst>
            </p:cNvPr>
            <p:cNvSpPr/>
            <p:nvPr/>
          </p:nvSpPr>
          <p:spPr>
            <a:xfrm flipH="1">
              <a:off x="6928893" y="2858680"/>
              <a:ext cx="363069" cy="259012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473E02D7-C0B9-4BE9-AD9D-9DF315DA7A3B}"/>
                </a:ext>
              </a:extLst>
            </p:cNvPr>
            <p:cNvSpPr/>
            <p:nvPr/>
          </p:nvSpPr>
          <p:spPr>
            <a:xfrm flipH="1">
              <a:off x="5842091" y="2858680"/>
              <a:ext cx="363069" cy="259012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화살표: 위로 굽음 2">
            <a:extLst>
              <a:ext uri="{FF2B5EF4-FFF2-40B4-BE49-F238E27FC236}">
                <a16:creationId xmlns:a16="http://schemas.microsoft.com/office/drawing/2014/main" id="{7D2E97DD-B99B-4757-88D2-646D45A096EC}"/>
              </a:ext>
            </a:extLst>
          </p:cNvPr>
          <p:cNvSpPr/>
          <p:nvPr/>
        </p:nvSpPr>
        <p:spPr>
          <a:xfrm>
            <a:off x="6551802" y="3752108"/>
            <a:ext cx="4611767" cy="944562"/>
          </a:xfrm>
          <a:prstGeom prst="bentUpArrow">
            <a:avLst>
              <a:gd name="adj1" fmla="val 12566"/>
              <a:gd name="adj2" fmla="val 18339"/>
              <a:gd name="adj3" fmla="val 25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3FFAD9-03AD-4CDC-AC93-3AE3B8DEA1C8}"/>
              </a:ext>
            </a:extLst>
          </p:cNvPr>
          <p:cNvSpPr/>
          <p:nvPr/>
        </p:nvSpPr>
        <p:spPr>
          <a:xfrm>
            <a:off x="6512653" y="4129922"/>
            <a:ext cx="131428" cy="566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3272A74-8C17-4232-A6A2-DCEE9A947C8E}"/>
              </a:ext>
            </a:extLst>
          </p:cNvPr>
          <p:cNvSpPr/>
          <p:nvPr/>
        </p:nvSpPr>
        <p:spPr>
          <a:xfrm>
            <a:off x="6551802" y="4593813"/>
            <a:ext cx="416239" cy="92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10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40C25-73A4-4DDF-9173-B9AFC53C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ICD (IED Capability Description)</a:t>
            </a:r>
            <a:endParaRPr lang="ko-KR" altLang="en-US" dirty="0"/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0F1EB387-A1AB-46CA-9082-6FE30545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2821"/>
            <a:ext cx="10972800" cy="5148261"/>
          </a:xfrm>
        </p:spPr>
        <p:txBody>
          <a:bodyPr>
            <a:normAutofit/>
          </a:bodyPr>
          <a:lstStyle/>
          <a:p>
            <a:r>
              <a:rPr lang="en-US" altLang="ko-KR" dirty="0"/>
              <a:t>IED</a:t>
            </a:r>
            <a:r>
              <a:rPr lang="ko-KR" altLang="en-US" dirty="0"/>
              <a:t>가 지원하는 논리</a:t>
            </a:r>
            <a:r>
              <a:rPr lang="en-US" altLang="ko-KR" dirty="0"/>
              <a:t>, </a:t>
            </a:r>
            <a:r>
              <a:rPr lang="ko-KR" altLang="en-US" dirty="0"/>
              <a:t>통신</a:t>
            </a:r>
            <a:r>
              <a:rPr lang="en-US" altLang="ko-KR" dirty="0"/>
              <a:t>, </a:t>
            </a:r>
            <a:r>
              <a:rPr lang="ko-KR" altLang="en-US" dirty="0"/>
              <a:t>데이터 모델</a:t>
            </a:r>
            <a:r>
              <a:rPr lang="en-US" altLang="ko-KR" dirty="0"/>
              <a:t>, </a:t>
            </a:r>
            <a:r>
              <a:rPr lang="ko-KR" altLang="en-US" dirty="0"/>
              <a:t>특성 등의 기능 정보를 포함한 파일</a:t>
            </a:r>
            <a:endParaRPr lang="en-US" altLang="ko-KR" dirty="0"/>
          </a:p>
          <a:p>
            <a:pPr lvl="1"/>
            <a:r>
              <a:rPr lang="ko-KR" altLang="en-US" dirty="0"/>
              <a:t>다른 </a:t>
            </a:r>
            <a:r>
              <a:rPr lang="en-US" altLang="ko-KR" dirty="0"/>
              <a:t>IED</a:t>
            </a:r>
            <a:r>
              <a:rPr lang="ko-KR" altLang="en-US" dirty="0"/>
              <a:t>와 통신하기 위한 </a:t>
            </a:r>
            <a:r>
              <a:rPr lang="en-US" altLang="ko-KR" dirty="0"/>
              <a:t>IED</a:t>
            </a:r>
            <a:r>
              <a:rPr lang="ko-KR" altLang="en-US" dirty="0"/>
              <a:t>의 기능과 인터페이스를 정의하는데 사용</a:t>
            </a:r>
            <a:endParaRPr lang="en-US" altLang="ko-KR" dirty="0"/>
          </a:p>
          <a:p>
            <a:pPr lvl="1"/>
            <a:r>
              <a:rPr lang="ko-KR" altLang="en-US" dirty="0"/>
              <a:t>필요에 따라 각각의 </a:t>
            </a:r>
            <a:r>
              <a:rPr lang="en-US" altLang="ko-KR" dirty="0"/>
              <a:t>IED</a:t>
            </a:r>
            <a:r>
              <a:rPr lang="ko-KR" altLang="en-US" dirty="0"/>
              <a:t>를 인스턴스화 하여 구별하기 위해 이름 템플릿을 지정</a:t>
            </a:r>
            <a:endParaRPr lang="en-US" altLang="ko-KR" dirty="0"/>
          </a:p>
          <a:p>
            <a:pPr lvl="1"/>
            <a:r>
              <a:rPr lang="ko-KR" altLang="en-US" dirty="0"/>
              <a:t>변전소 </a:t>
            </a:r>
            <a:r>
              <a:rPr lang="en-US" altLang="ko-KR" dirty="0"/>
              <a:t>Section</a:t>
            </a:r>
            <a:r>
              <a:rPr lang="ko-KR" altLang="en-US" dirty="0"/>
              <a:t>이 </a:t>
            </a:r>
            <a:r>
              <a:rPr lang="en-US" altLang="ko-KR" dirty="0"/>
              <a:t>ICD</a:t>
            </a:r>
            <a:r>
              <a:rPr lang="ko-KR" altLang="en-US" dirty="0"/>
              <a:t>내의 템플릿으로 사용됨 </a:t>
            </a:r>
            <a:r>
              <a:rPr lang="en-US" altLang="ko-KR" dirty="0"/>
              <a:t>(</a:t>
            </a:r>
            <a:r>
              <a:rPr lang="ko-KR" altLang="en-US" dirty="0"/>
              <a:t>고유 값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시스템 엔지니어링을 시작할 때 시스템에서 사용됨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IED Configurator</a:t>
            </a:r>
            <a:r>
              <a:rPr lang="ko-KR" altLang="en-US" dirty="0"/>
              <a:t>를 통해 작성</a:t>
            </a:r>
          </a:p>
        </p:txBody>
      </p:sp>
    </p:spTree>
    <p:extLst>
      <p:ext uri="{BB962C8B-B14F-4D97-AF65-F5344CB8AC3E}">
        <p14:creationId xmlns:p14="http://schemas.microsoft.com/office/powerpoint/2010/main" val="170991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40C25-73A4-4DDF-9173-B9AFC53C0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4" y="274639"/>
            <a:ext cx="10972796" cy="944562"/>
          </a:xfrm>
        </p:spPr>
        <p:txBody>
          <a:bodyPr>
            <a:normAutofit/>
          </a:bodyPr>
          <a:lstStyle/>
          <a:p>
            <a:r>
              <a:rPr lang="en-US" altLang="ko-KR" dirty="0"/>
              <a:t>SSD</a:t>
            </a:r>
            <a:r>
              <a:rPr lang="ko-KR" altLang="en-US" dirty="0"/>
              <a:t> </a:t>
            </a:r>
            <a:r>
              <a:rPr lang="en-US" altLang="ko-KR"/>
              <a:t>(System</a:t>
            </a:r>
            <a:r>
              <a:rPr lang="ko-KR" altLang="en-US"/>
              <a:t> </a:t>
            </a:r>
            <a:r>
              <a:rPr lang="en-US" altLang="ko-KR" dirty="0"/>
              <a:t>Specification Description)</a:t>
            </a:r>
            <a:endParaRPr lang="ko-KR" altLang="en-US" dirty="0"/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0F1EB387-A1AB-46CA-9082-6FE30545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2821"/>
            <a:ext cx="10972800" cy="5148261"/>
          </a:xfrm>
        </p:spPr>
        <p:txBody>
          <a:bodyPr>
            <a:normAutofit/>
          </a:bodyPr>
          <a:lstStyle/>
          <a:p>
            <a:r>
              <a:rPr lang="ko-KR" altLang="en-US" dirty="0"/>
              <a:t>변전소 시스템의 기본적인 구성과 기능 등의</a:t>
            </a:r>
            <a:r>
              <a:rPr lang="en-US" altLang="ko-KR" dirty="0"/>
              <a:t> </a:t>
            </a:r>
            <a:r>
              <a:rPr lang="ko-KR" altLang="en-US" dirty="0"/>
              <a:t>시스템 사양을 설정하는 파일</a:t>
            </a:r>
            <a:endParaRPr lang="en-US" altLang="ko-KR" dirty="0"/>
          </a:p>
          <a:p>
            <a:pPr lvl="1"/>
            <a:r>
              <a:rPr lang="ko-KR" altLang="en-US" dirty="0"/>
              <a:t>변전소에 속하는 </a:t>
            </a:r>
            <a:r>
              <a:rPr lang="en-US" altLang="ko-KR" dirty="0"/>
              <a:t>IED,</a:t>
            </a:r>
            <a:r>
              <a:rPr lang="ko-KR" altLang="en-US" dirty="0"/>
              <a:t> </a:t>
            </a:r>
            <a:r>
              <a:rPr lang="en-US" altLang="ko-KR" dirty="0"/>
              <a:t>LD, LN, </a:t>
            </a:r>
            <a:r>
              <a:rPr lang="ko-KR" altLang="en-US" dirty="0"/>
              <a:t>각 </a:t>
            </a:r>
            <a:r>
              <a:rPr lang="en-US" altLang="ko-KR" dirty="0"/>
              <a:t>Device</a:t>
            </a:r>
            <a:r>
              <a:rPr lang="ko-KR" altLang="en-US" dirty="0"/>
              <a:t>와 </a:t>
            </a:r>
            <a:r>
              <a:rPr lang="en-US" altLang="ko-KR" dirty="0"/>
              <a:t>Node</a:t>
            </a:r>
            <a:r>
              <a:rPr lang="ko-KR" altLang="en-US" dirty="0"/>
              <a:t> 등의 </a:t>
            </a:r>
            <a:r>
              <a:rPr lang="en-US" altLang="ko-KR" dirty="0"/>
              <a:t>Inst</a:t>
            </a:r>
            <a:r>
              <a:rPr lang="ko-KR" altLang="en-US" dirty="0"/>
              <a:t>나 </a:t>
            </a:r>
            <a:r>
              <a:rPr lang="en-US" altLang="ko-KR" dirty="0"/>
              <a:t>Class</a:t>
            </a:r>
            <a:r>
              <a:rPr lang="ko-KR" altLang="en-US" dirty="0"/>
              <a:t> 정보가 포함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SSD</a:t>
            </a:r>
            <a:r>
              <a:rPr lang="ko-KR" altLang="en-US" dirty="0"/>
              <a:t>는 </a:t>
            </a:r>
            <a:r>
              <a:rPr lang="en-US" altLang="ko-KR" dirty="0" err="1"/>
              <a:t>IEDName</a:t>
            </a:r>
            <a:r>
              <a:rPr lang="ko-KR" altLang="en-US" dirty="0"/>
              <a:t>이 있는 버전과 </a:t>
            </a:r>
            <a:r>
              <a:rPr lang="en-US" altLang="ko-KR" dirty="0"/>
              <a:t>Name</a:t>
            </a:r>
            <a:r>
              <a:rPr lang="ko-KR" altLang="en-US" dirty="0"/>
              <a:t>이 없는 </a:t>
            </a:r>
            <a:r>
              <a:rPr lang="en-US" altLang="ko-KR" dirty="0"/>
              <a:t>pure </a:t>
            </a:r>
            <a:r>
              <a:rPr lang="ko-KR" altLang="en-US" dirty="0"/>
              <a:t>버전이 있음</a:t>
            </a:r>
            <a:endParaRPr lang="en-US" altLang="ko-KR" dirty="0"/>
          </a:p>
          <a:p>
            <a:pPr lvl="1"/>
            <a:r>
              <a:rPr lang="en-US" altLang="ko-KR" dirty="0"/>
              <a:t>pure</a:t>
            </a:r>
            <a:r>
              <a:rPr lang="ko-KR" altLang="en-US" dirty="0"/>
              <a:t> 버전이 사용되는 경우는 다음과 같다</a:t>
            </a:r>
            <a:endParaRPr lang="en-US" altLang="ko-KR" dirty="0"/>
          </a:p>
          <a:p>
            <a:pPr lvl="2"/>
            <a:r>
              <a:rPr lang="en-US" altLang="ko-KR" dirty="0"/>
              <a:t>LN</a:t>
            </a:r>
            <a:r>
              <a:rPr lang="ko-KR" altLang="en-US" dirty="0"/>
              <a:t>을 </a:t>
            </a:r>
            <a:r>
              <a:rPr lang="en-US" altLang="ko-KR" dirty="0" err="1"/>
              <a:t>IEDName</a:t>
            </a:r>
            <a:r>
              <a:rPr lang="ko-KR" altLang="en-US" dirty="0"/>
              <a:t>처럼 사용하여 식별하는 경우</a:t>
            </a:r>
            <a:endParaRPr lang="en-US" altLang="ko-KR" dirty="0"/>
          </a:p>
          <a:p>
            <a:pPr lvl="2"/>
            <a:r>
              <a:rPr lang="ko-KR" altLang="en-US" dirty="0"/>
              <a:t>하나의 </a:t>
            </a:r>
            <a:r>
              <a:rPr lang="en-US" altLang="ko-KR" dirty="0"/>
              <a:t>IED</a:t>
            </a:r>
            <a:r>
              <a:rPr lang="ko-KR" altLang="en-US" dirty="0"/>
              <a:t>만 포함하여 구분이 필요하지 않은 경우</a:t>
            </a:r>
            <a:endParaRPr lang="en-US" altLang="ko-KR" dirty="0"/>
          </a:p>
          <a:p>
            <a:pPr lvl="2"/>
            <a:r>
              <a:rPr lang="ko-KR" altLang="en-US" dirty="0"/>
              <a:t>구성 정보를 </a:t>
            </a:r>
            <a:r>
              <a:rPr lang="en-US" altLang="ko-KR" dirty="0"/>
              <a:t>IED </a:t>
            </a:r>
            <a:r>
              <a:rPr lang="ko-KR" altLang="en-US" dirty="0"/>
              <a:t>속성으로부터 참조하여 사용하는 경우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556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40C25-73A4-4DDF-9173-B9AFC53C0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4" y="274639"/>
            <a:ext cx="10972796" cy="944562"/>
          </a:xfrm>
        </p:spPr>
        <p:txBody>
          <a:bodyPr>
            <a:normAutofit/>
          </a:bodyPr>
          <a:lstStyle/>
          <a:p>
            <a:r>
              <a:rPr lang="en-US" altLang="ko-KR" dirty="0"/>
              <a:t>SCD (Substation Configuration Description)</a:t>
            </a:r>
            <a:endParaRPr lang="ko-KR" altLang="en-US" dirty="0"/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0F1EB387-A1AB-46CA-9082-6FE30545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2821"/>
            <a:ext cx="10972800" cy="5148261"/>
          </a:xfrm>
        </p:spPr>
        <p:txBody>
          <a:bodyPr>
            <a:normAutofit/>
          </a:bodyPr>
          <a:lstStyle/>
          <a:p>
            <a:r>
              <a:rPr lang="ko-KR" altLang="en-US" dirty="0"/>
              <a:t>실제 변전소의 구성을 설정하는 파일</a:t>
            </a:r>
            <a:endParaRPr lang="en-US" altLang="ko-KR" dirty="0"/>
          </a:p>
          <a:p>
            <a:pPr lvl="1"/>
            <a:r>
              <a:rPr lang="en-US" altLang="ko-KR" dirty="0"/>
              <a:t>SSD</a:t>
            </a:r>
            <a:r>
              <a:rPr lang="ko-KR" altLang="en-US" dirty="0"/>
              <a:t>에서 정의한 </a:t>
            </a:r>
            <a:r>
              <a:rPr lang="en-US" altLang="ko-KR" dirty="0"/>
              <a:t>IED</a:t>
            </a:r>
            <a:r>
              <a:rPr lang="ko-KR" altLang="en-US" dirty="0"/>
              <a:t>들의 </a:t>
            </a:r>
            <a:r>
              <a:rPr lang="en-US" altLang="ko-KR" dirty="0"/>
              <a:t>LD</a:t>
            </a:r>
            <a:r>
              <a:rPr lang="ko-KR" altLang="en-US" dirty="0"/>
              <a:t>와 통신 인터페이스를 실제 물리적 포인트들과 연결</a:t>
            </a:r>
            <a:endParaRPr lang="en-US" altLang="ko-KR" dirty="0"/>
          </a:p>
          <a:p>
            <a:pPr lvl="1"/>
            <a:r>
              <a:rPr lang="ko-KR" altLang="en-US" dirty="0"/>
              <a:t>전체 </a:t>
            </a:r>
            <a:r>
              <a:rPr lang="en-US" altLang="ko-KR" dirty="0"/>
              <a:t>SCD</a:t>
            </a:r>
            <a:r>
              <a:rPr lang="ko-KR" altLang="en-US" dirty="0"/>
              <a:t>파일에서 서버 주소 또는 </a:t>
            </a:r>
            <a:r>
              <a:rPr lang="en-US" altLang="ko-KR" dirty="0"/>
              <a:t>Control block </a:t>
            </a:r>
            <a:r>
              <a:rPr lang="ko-KR" altLang="en-US" dirty="0"/>
              <a:t>주소 중 최소 하나가 지정되어야 함</a:t>
            </a:r>
            <a:endParaRPr lang="en-US" altLang="ko-KR" dirty="0"/>
          </a:p>
          <a:p>
            <a:pPr lvl="2"/>
            <a:r>
              <a:rPr lang="ko-KR" altLang="en-US" dirty="0"/>
              <a:t>이 주소는 고유한 값을 가짐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프로젝트별 </a:t>
            </a:r>
            <a:r>
              <a:rPr lang="en-US" altLang="ko-KR" dirty="0"/>
              <a:t>Name</a:t>
            </a:r>
            <a:r>
              <a:rPr lang="ko-KR" altLang="en-US" dirty="0"/>
              <a:t>에 따라 </a:t>
            </a:r>
            <a:r>
              <a:rPr lang="en-US" altLang="ko-KR" dirty="0"/>
              <a:t>IED</a:t>
            </a:r>
            <a:r>
              <a:rPr lang="ko-KR" altLang="en-US" dirty="0"/>
              <a:t>의 </a:t>
            </a:r>
            <a:r>
              <a:rPr lang="en-US" altLang="ko-KR" dirty="0"/>
              <a:t>Name</a:t>
            </a:r>
            <a:r>
              <a:rPr lang="ko-KR" altLang="en-US" dirty="0"/>
              <a:t>을 할당</a:t>
            </a:r>
            <a:endParaRPr lang="en-US" altLang="ko-KR" dirty="0"/>
          </a:p>
          <a:p>
            <a:pPr lvl="1"/>
            <a:r>
              <a:rPr lang="en-US" altLang="ko-KR" dirty="0"/>
              <a:t>LN</a:t>
            </a:r>
            <a:r>
              <a:rPr lang="ko-KR" altLang="en-US" dirty="0"/>
              <a:t>을 </a:t>
            </a:r>
            <a:r>
              <a:rPr lang="en-US" altLang="ko-KR" dirty="0"/>
              <a:t>IED</a:t>
            </a:r>
            <a:r>
              <a:rPr lang="ko-KR" altLang="en-US" dirty="0"/>
              <a:t>에 할당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875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40C25-73A4-4DDF-9173-B9AFC53C0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4" y="274639"/>
            <a:ext cx="10972796" cy="944562"/>
          </a:xfrm>
        </p:spPr>
        <p:txBody>
          <a:bodyPr>
            <a:normAutofit/>
          </a:bodyPr>
          <a:lstStyle/>
          <a:p>
            <a:r>
              <a:rPr lang="en-US" altLang="ko-KR" dirty="0"/>
              <a:t>CID (Configured IED Description)</a:t>
            </a:r>
            <a:endParaRPr lang="ko-KR" altLang="en-US" dirty="0"/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0F1EB387-A1AB-46CA-9082-6FE30545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2821"/>
            <a:ext cx="10972800" cy="5148261"/>
          </a:xfrm>
        </p:spPr>
        <p:txBody>
          <a:bodyPr>
            <a:normAutofit/>
          </a:bodyPr>
          <a:lstStyle/>
          <a:p>
            <a:r>
              <a:rPr lang="ko-KR" altLang="en-US" dirty="0"/>
              <a:t>특정 </a:t>
            </a:r>
            <a:r>
              <a:rPr lang="en-US" altLang="ko-KR" dirty="0"/>
              <a:t>IED</a:t>
            </a:r>
            <a:r>
              <a:rPr lang="ko-KR" altLang="en-US" dirty="0"/>
              <a:t>가 지원하는 능력과 설정들을 포함하는 파일</a:t>
            </a:r>
            <a:endParaRPr lang="en-US" altLang="ko-KR" dirty="0"/>
          </a:p>
          <a:p>
            <a:pPr lvl="1"/>
            <a:r>
              <a:rPr lang="ko-KR" altLang="en-US" dirty="0"/>
              <a:t>데이터 모델</a:t>
            </a:r>
            <a:r>
              <a:rPr lang="en-US" altLang="ko-KR" dirty="0"/>
              <a:t>, </a:t>
            </a:r>
            <a:r>
              <a:rPr lang="ko-KR" altLang="en-US" dirty="0"/>
              <a:t>통신 설정</a:t>
            </a:r>
            <a:r>
              <a:rPr lang="en-US" altLang="ko-KR" dirty="0"/>
              <a:t>, </a:t>
            </a:r>
            <a:r>
              <a:rPr lang="ko-KR" altLang="en-US" dirty="0"/>
              <a:t>제어와 보호 설정 등을 자세히 기술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 내에서 인스턴스화 된 </a:t>
            </a:r>
            <a:r>
              <a:rPr lang="en-US" altLang="ko-KR" dirty="0"/>
              <a:t>IED</a:t>
            </a:r>
            <a:r>
              <a:rPr lang="ko-KR" altLang="en-US" dirty="0"/>
              <a:t>의 통신 부분을 설정</a:t>
            </a:r>
            <a:endParaRPr lang="en-US" altLang="ko-KR" dirty="0"/>
          </a:p>
          <a:p>
            <a:pPr lvl="1"/>
            <a:r>
              <a:rPr lang="en-US" altLang="ko-KR" dirty="0"/>
              <a:t>IED</a:t>
            </a:r>
            <a:r>
              <a:rPr lang="ko-KR" altLang="en-US" dirty="0"/>
              <a:t>가 통신 네트워크와 상호작용하는 방법과 프로토콜에 대한 정보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IED</a:t>
            </a:r>
            <a:r>
              <a:rPr lang="ko-KR" altLang="en-US" dirty="0"/>
              <a:t>에서 </a:t>
            </a:r>
            <a:r>
              <a:rPr lang="en-US" altLang="ko-KR" dirty="0"/>
              <a:t>IED</a:t>
            </a:r>
            <a:r>
              <a:rPr lang="ko-KR" altLang="en-US" dirty="0"/>
              <a:t>로의 다른 장치들 간의 통신 및 상호 작용을 가능하게 하는 역할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519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in_2021_ppt">
  <a:themeElements>
    <a:clrScheme name="PIN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70C0"/>
      </a:accent1>
      <a:accent2>
        <a:srgbClr val="FF6600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C00000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in_2021_ppt" id="{EB83E558-6886-420A-92E9-8461A419A075}" vid="{3C2D6CF5-FF57-4EEC-AACE-B2656DF28C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pin_2021_ppt</Template>
  <TotalTime>2951</TotalTime>
  <Words>619</Words>
  <Application>Microsoft Office PowerPoint</Application>
  <PresentationFormat>Widescreen</PresentationFormat>
  <Paragraphs>127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HY헤드라인M</vt:lpstr>
      <vt:lpstr>맑은 고딕</vt:lpstr>
      <vt:lpstr>Arial</vt:lpstr>
      <vt:lpstr>Calibri</vt:lpstr>
      <vt:lpstr>pin_2021_ppt</vt:lpstr>
      <vt:lpstr>Understanding SCL and Using SCL Navigator</vt:lpstr>
      <vt:lpstr>SCL</vt:lpstr>
      <vt:lpstr>SCL (Substation Configuration Language)</vt:lpstr>
      <vt:lpstr>SCL의 파일 종류</vt:lpstr>
      <vt:lpstr>Configuration Process</vt:lpstr>
      <vt:lpstr>ICD (IED Capability Description)</vt:lpstr>
      <vt:lpstr>SSD (System Specification Description)</vt:lpstr>
      <vt:lpstr>SCD (Substation Configuration Description)</vt:lpstr>
      <vt:lpstr>CID (Configured IED Description)</vt:lpstr>
      <vt:lpstr>SCD와 CID의 차이점</vt:lpstr>
      <vt:lpstr>SCL Navigator</vt:lpstr>
      <vt:lpstr>TMW</vt:lpstr>
      <vt:lpstr>SCL Navigator Use Cases</vt:lpstr>
      <vt:lpstr>Visualization (1/4)</vt:lpstr>
      <vt:lpstr>Visualization (2/4)</vt:lpstr>
      <vt:lpstr>Visualization (3/4)</vt:lpstr>
      <vt:lpstr>Visualization (4/4)</vt:lpstr>
      <vt:lpstr>Verify (1/3)</vt:lpstr>
      <vt:lpstr>Verify (2/3)</vt:lpstr>
      <vt:lpstr>Verify (3/3)</vt:lpstr>
      <vt:lpstr>Create &amp; Repair (1/3)</vt:lpstr>
      <vt:lpstr>Create &amp; Repair (2/3)</vt:lpstr>
      <vt:lpstr>Create &amp; Repair (3/3)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김영현</dc:creator>
  <cp:lastModifiedBy>Bob Kim</cp:lastModifiedBy>
  <cp:revision>160</cp:revision>
  <dcterms:created xsi:type="dcterms:W3CDTF">2022-04-01T01:27:21Z</dcterms:created>
  <dcterms:modified xsi:type="dcterms:W3CDTF">2024-01-14T15:08:44Z</dcterms:modified>
</cp:coreProperties>
</file>